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88" r:id="rId1"/>
  </p:sldMasterIdLst>
  <p:notesMasterIdLst>
    <p:notesMasterId r:id="rId29"/>
  </p:notesMasterIdLst>
  <p:sldIdLst>
    <p:sldId id="256" r:id="rId2"/>
    <p:sldId id="272" r:id="rId3"/>
    <p:sldId id="308" r:id="rId4"/>
    <p:sldId id="326" r:id="rId5"/>
    <p:sldId id="349" r:id="rId6"/>
    <p:sldId id="327" r:id="rId7"/>
    <p:sldId id="335" r:id="rId8"/>
    <p:sldId id="328" r:id="rId9"/>
    <p:sldId id="343" r:id="rId10"/>
    <p:sldId id="344" r:id="rId11"/>
    <p:sldId id="346" r:id="rId12"/>
    <p:sldId id="347" r:id="rId13"/>
    <p:sldId id="348" r:id="rId14"/>
    <p:sldId id="334" r:id="rId15"/>
    <p:sldId id="333" r:id="rId16"/>
    <p:sldId id="329" r:id="rId17"/>
    <p:sldId id="330" r:id="rId18"/>
    <p:sldId id="336" r:id="rId19"/>
    <p:sldId id="337" r:id="rId20"/>
    <p:sldId id="339" r:id="rId21"/>
    <p:sldId id="331" r:id="rId22"/>
    <p:sldId id="340" r:id="rId23"/>
    <p:sldId id="341" r:id="rId24"/>
    <p:sldId id="342" r:id="rId25"/>
    <p:sldId id="332" r:id="rId26"/>
    <p:sldId id="325" r:id="rId27"/>
    <p:sldId id="30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>
      <p:cViewPr varScale="1">
        <p:scale>
          <a:sx n="94" d="100"/>
          <a:sy n="94" d="100"/>
        </p:scale>
        <p:origin x="869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wmf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jp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8BBDB3-FA40-425D-9FD4-256533B56255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F604C4-F75C-4071-A07A-E26E4A59F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955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306A6-B332-43BA-A164-E51FC5395952}" type="datetime1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056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CAF4D-429E-4641-98AC-142564055F72}" type="datetime1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83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10550-0A45-4EC4-84B2-A4D4543EC8C5}" type="datetime1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8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9B62C-8C3B-44D6-BD8A-3C872F921AE4}" type="datetime1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475543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B53FD-0A7F-4C69-88A4-817EC960A7C5}" type="datetime1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09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0FBB8-ACF9-4884-B4CF-54CCD5840E7C}" type="datetime1">
              <a:rPr lang="en-US" smtClean="0"/>
              <a:t>12/1/2024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46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E737A-6905-46FA-A2FE-77C9805F671C}" type="datetime1">
              <a:rPr lang="en-US" smtClean="0"/>
              <a:t>12/1/2024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7592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D015-4205-4D88-915C-B2E3A3784D6A}" type="datetime1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7036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78C3-B6D1-4B3E-B5B9-03F5CE2499B9}" type="datetime1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78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F5EB-E7C1-4802-9A21-20807988D56A}" type="datetime1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78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ACDC0-DB14-48CD-9AC2-1A532E1B403B}" type="datetime1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978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D5FE-4F0B-41BA-8D98-76EDAFF5787E}" type="datetime1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35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57C1F-81BA-4FAE-98E1-3A66C9559B05}" type="datetime1">
              <a:rPr lang="en-US" smtClean="0"/>
              <a:t>12/1/2024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45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15A4-C359-420F-9FAD-A04DA80ACA2B}" type="datetime1">
              <a:rPr lang="en-US" smtClean="0"/>
              <a:t>12/1/2024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217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30302-EA3D-4DD0-97B2-6A37B3A43983}" type="datetime1">
              <a:rPr lang="en-US" smtClean="0"/>
              <a:t>12/1/2024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26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86D26-0BBC-4BB1-ABF3-A2627A500B00}" type="datetime1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817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3AF02-E532-4A94-9DC6-1B6771D85A7C}" type="datetime1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042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F25349E-9EE6-4B20-B1CB-4FF6B0B05F5F}" type="datetime1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93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wm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netj/8836201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datasciencedojo/datasets/blob/master/titanic.csv" TargetMode="External"/><Relationship Id="rId4" Type="http://schemas.openxmlformats.org/officeDocument/2006/relationships/hyperlink" Target="https://archive.ics.uci.edu/dataset/111/zoo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ubshr07/HITEC_Codes/tree/main/KNN_Algorithm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eBy5x7V2u3o&amp;list=PLA4mm3dEPDtNTs2LGucxM-fUrtTNGcmEn&amp;ab_channel=BeyondTheLoteTre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150" y="729060"/>
            <a:ext cx="4602985" cy="14211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48CFDD-B803-3DAD-AC09-69E8B2FD199B}"/>
              </a:ext>
            </a:extLst>
          </p:cNvPr>
          <p:cNvSpPr txBox="1"/>
          <p:nvPr/>
        </p:nvSpPr>
        <p:spPr>
          <a:xfrm>
            <a:off x="0" y="2885244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u="none" strike="noStrike" baseline="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CS-429   Introduction to Data Science</a:t>
            </a:r>
            <a:endParaRPr lang="en-US" sz="4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865854-A3A2-C6A0-2628-FC766AF80971}"/>
              </a:ext>
            </a:extLst>
          </p:cNvPr>
          <p:cNvSpPr txBox="1"/>
          <p:nvPr/>
        </p:nvSpPr>
        <p:spPr>
          <a:xfrm>
            <a:off x="10353" y="4662259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u="none" strike="noStrike" baseline="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Instructor: </a:t>
            </a:r>
            <a:r>
              <a:rPr lang="en-US" sz="4000" b="1" i="0" u="none" strike="noStrike" baseline="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Mubahir</a:t>
            </a:r>
            <a:r>
              <a:rPr lang="en-US" sz="4000" b="1" i="0" u="none" strike="noStrike" baseline="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Iqbal</a:t>
            </a:r>
          </a:p>
          <a:p>
            <a:pPr algn="ctr"/>
            <a:r>
              <a:rPr lang="en-US" sz="32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Fall 2024</a:t>
            </a:r>
            <a:endParaRPr lang="en-US" sz="32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60A8A6-BA3D-EDFE-0157-014DA5A0F9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325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2165B4-1BC2-10A3-9DC1-864E4E207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A59E76-E26B-2660-1C60-D6F9E291FABB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US" sz="28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(Euclidean Distance)</a:t>
            </a:r>
            <a:endParaRPr lang="en-US" sz="3600" b="1" u="sng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179BE1-F5F6-C6F2-F22E-AA722FA0A8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86EF609-A531-84E4-AAAE-DDADE071C52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1EA504E-EF61-2098-4519-1FB0A3A11A1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10</a:t>
            </a:fld>
            <a:endParaRPr lang="en-US" b="1" noProof="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7C41DA-7605-709F-DACA-E3F8FAF4D965}"/>
              </a:ext>
            </a:extLst>
          </p:cNvPr>
          <p:cNvSpPr txBox="1"/>
          <p:nvPr/>
        </p:nvSpPr>
        <p:spPr>
          <a:xfrm>
            <a:off x="711200" y="1268068"/>
            <a:ext cx="411018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find distance: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𝑃1=(1,2)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𝑃2=(3,5)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22E00AA-F04B-BBF6-921F-72E8B43A42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938" t="47811" r="1483" b="27677"/>
          <a:stretch/>
        </p:blipFill>
        <p:spPr>
          <a:xfrm>
            <a:off x="6180714" y="239928"/>
            <a:ext cx="4442692" cy="10281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EA7619-DAC6-F894-C84B-6F869CE15C71}"/>
              </a:ext>
            </a:extLst>
          </p:cNvPr>
          <p:cNvSpPr txBox="1"/>
          <p:nvPr/>
        </p:nvSpPr>
        <p:spPr>
          <a:xfrm>
            <a:off x="711199" y="2736502"/>
            <a:ext cx="4110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Where: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DE804D5-5A31-BC1C-0619-E8BCAFCFB9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283406"/>
              </p:ext>
            </p:extLst>
          </p:nvPr>
        </p:nvGraphicFramePr>
        <p:xfrm>
          <a:off x="2136486" y="2823342"/>
          <a:ext cx="877877" cy="1915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419040" imgH="914400" progId="Equation.DSMT4">
                  <p:embed/>
                </p:oleObj>
              </mc:Choice>
              <mc:Fallback>
                <p:oleObj name="Equation" r:id="rId4" imgW="419040" imgH="914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36486" y="2823342"/>
                        <a:ext cx="877877" cy="19153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9B46B7D-2DA9-B767-FABD-3720A02CBA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9691633"/>
              </p:ext>
            </p:extLst>
          </p:nvPr>
        </p:nvGraphicFramePr>
        <p:xfrm>
          <a:off x="4900613" y="2898775"/>
          <a:ext cx="5740400" cy="2670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184120" imgH="1015920" progId="Equation.DSMT4">
                  <p:embed/>
                </p:oleObj>
              </mc:Choice>
              <mc:Fallback>
                <p:oleObj name="Equation" r:id="rId6" imgW="2184120" imgH="10159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900613" y="2898775"/>
                        <a:ext cx="5740400" cy="2670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0067924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E25E3-D441-8838-B7D7-CC1CDDD9A2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1A5C1F-2400-70F1-B163-FFD85E65F770}"/>
              </a:ext>
            </a:extLst>
          </p:cNvPr>
          <p:cNvSpPr txBox="1"/>
          <p:nvPr/>
        </p:nvSpPr>
        <p:spPr>
          <a:xfrm>
            <a:off x="390523" y="222928"/>
            <a:ext cx="111823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(Euclidean Distance)</a:t>
            </a:r>
            <a:endParaRPr lang="en-US" sz="4400" b="1" u="sng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E8D86B-9517-009A-0B8E-0FA9A74F01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54F789F-A0B4-E287-A932-663F05DE54B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C592B3-E64E-DBD7-F009-9FE8A661EE6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11</a:t>
            </a:fld>
            <a:endParaRPr lang="en-US" b="1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5894C5-C57C-5E05-7C28-02A956C6FB9A}"/>
              </a:ext>
            </a:extLst>
          </p:cNvPr>
          <p:cNvSpPr txBox="1"/>
          <p:nvPr/>
        </p:nvSpPr>
        <p:spPr>
          <a:xfrm>
            <a:off x="390523" y="1478922"/>
            <a:ext cx="674660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# Define points as (x, y)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points = [(1, 2), (3, 5), (6, 7), (2, 8), (5, 3), (7, 9)]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point_names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["P1", "P2", "P3", "P4", "P5", "P6"]</a:t>
            </a:r>
          </a:p>
          <a:p>
            <a:pPr marR="0"/>
            <a:endParaRPr lang="en-US" sz="1400" noProof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/>
            <a:r>
              <a:rPr lang="en-US" sz="1400" b="1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# Calculate Euclidean distances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distances = []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for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in range(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len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(points)):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   for j in range(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+ 1,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len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(points)):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       p1 = points[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]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       p2 = points[j]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       distance =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np.sqrt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((p2[0] - p1[0])**2 + (p2[1] - p1[1])**2)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distances.append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f“d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P{i+1}, P{j+1}) : {distance:.2f}")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# Print distances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for d in distances: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   print(d)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6162E0C-D48E-8D96-FE74-3B2DBFF47C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30763"/>
              </p:ext>
            </p:extLst>
          </p:nvPr>
        </p:nvGraphicFramePr>
        <p:xfrm>
          <a:off x="5644187" y="992369"/>
          <a:ext cx="5421746" cy="53984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10873">
                  <a:extLst>
                    <a:ext uri="{9D8B030D-6E8A-4147-A177-3AD203B41FA5}">
                      <a16:colId xmlns:a16="http://schemas.microsoft.com/office/drawing/2014/main" val="593167665"/>
                    </a:ext>
                  </a:extLst>
                </a:gridCol>
                <a:gridCol w="2710873">
                  <a:extLst>
                    <a:ext uri="{9D8B030D-6E8A-4147-A177-3AD203B41FA5}">
                      <a16:colId xmlns:a16="http://schemas.microsoft.com/office/drawing/2014/main" val="401475332"/>
                    </a:ext>
                  </a:extLst>
                </a:gridCol>
              </a:tblGrid>
              <a:tr h="35632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Between points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Distance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712122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d(P1, P2)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3.6056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695581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d(P1, P3)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7.0711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9822651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d(P1, P4)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6.0828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805578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d(P1, P5)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4.1231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501164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d(P1, P6)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9.2195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675121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P3)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3.6056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680703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P4)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3.1623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472426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P5)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2.8284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182717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P6)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5.6569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39177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d(P3, P4)</a:t>
                      </a:r>
                    </a:p>
                  </a:txBody>
                  <a:tcPr marL="8626" marR="8626" marT="8626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4.1231</a:t>
                      </a:r>
                    </a:p>
                  </a:txBody>
                  <a:tcPr marL="8626" marR="8626" marT="8626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3224197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d(P3, P5)</a:t>
                      </a:r>
                    </a:p>
                  </a:txBody>
                  <a:tcPr marL="8626" marR="8626" marT="8626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4.1231</a:t>
                      </a:r>
                    </a:p>
                  </a:txBody>
                  <a:tcPr marL="8626" marR="8626" marT="8626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8704974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d(P3, P6)</a:t>
                      </a:r>
                    </a:p>
                  </a:txBody>
                  <a:tcPr marL="8626" marR="8626" marT="8626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2.2361</a:t>
                      </a:r>
                    </a:p>
                  </a:txBody>
                  <a:tcPr marL="8626" marR="8626" marT="8626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008004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d(P4, P5)</a:t>
                      </a:r>
                    </a:p>
                  </a:txBody>
                  <a:tcPr marL="8626" marR="8626" marT="8626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5.831</a:t>
                      </a:r>
                    </a:p>
                  </a:txBody>
                  <a:tcPr marL="8626" marR="8626" marT="8626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1249958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d(P4, P6)</a:t>
                      </a:r>
                    </a:p>
                  </a:txBody>
                  <a:tcPr marL="8626" marR="8626" marT="8626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5.099</a:t>
                      </a:r>
                    </a:p>
                  </a:txBody>
                  <a:tcPr marL="8626" marR="8626" marT="8626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326102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d(P5, P6)</a:t>
                      </a:r>
                    </a:p>
                  </a:txBody>
                  <a:tcPr marL="8626" marR="8626" marT="8626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6.3246</a:t>
                      </a:r>
                    </a:p>
                  </a:txBody>
                  <a:tcPr marL="8626" marR="8626" marT="8626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6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7324711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C852C-987F-89E6-878D-FDC927972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930569-F3A0-8AA6-CFA3-8FAEB10F58E2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US" sz="28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(Euclidean Distance)</a:t>
            </a:r>
            <a:endParaRPr lang="en-US" sz="3600" b="1" u="sng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5C1184-0DFC-B21F-54AE-5E88CAEA0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71DFAE2-6E33-ED43-A4F1-817F074A5AF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955AF7D-9ECF-D5A1-207B-63E1A30320F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12</a:t>
            </a:fld>
            <a:endParaRPr lang="en-US" b="1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158A65-8F76-3EEF-C867-79FE97B95DB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938" t="47811" r="1483" b="27677"/>
          <a:stretch/>
        </p:blipFill>
        <p:spPr>
          <a:xfrm>
            <a:off x="6180714" y="239928"/>
            <a:ext cx="4442692" cy="10281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5FEF37-6A60-C2C2-3754-50251DC76A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665" y="1268068"/>
            <a:ext cx="6534150" cy="5210175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4DAA8D2-C4A3-3247-F104-4BF71E0FCB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7497876"/>
              </p:ext>
            </p:extLst>
          </p:nvPr>
        </p:nvGraphicFramePr>
        <p:xfrm>
          <a:off x="7195106" y="1612710"/>
          <a:ext cx="4532306" cy="20636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6153">
                  <a:extLst>
                    <a:ext uri="{9D8B030D-6E8A-4147-A177-3AD203B41FA5}">
                      <a16:colId xmlns:a16="http://schemas.microsoft.com/office/drawing/2014/main" val="593167665"/>
                    </a:ext>
                  </a:extLst>
                </a:gridCol>
                <a:gridCol w="2266153">
                  <a:extLst>
                    <a:ext uri="{9D8B030D-6E8A-4147-A177-3AD203B41FA5}">
                      <a16:colId xmlns:a16="http://schemas.microsoft.com/office/drawing/2014/main" val="401475332"/>
                    </a:ext>
                  </a:extLst>
                </a:gridCol>
              </a:tblGrid>
              <a:tr h="35632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Between points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Distance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712122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d(P1, P2)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3.6056</a:t>
                      </a:r>
                    </a:p>
                  </a:txBody>
                  <a:tcPr marL="8626" marR="8626" marT="8626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695581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P3)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3.6056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680703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P4)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3.1623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472426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P5)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2.8284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182717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P6)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5.6569</a:t>
                      </a:r>
                    </a:p>
                  </a:txBody>
                  <a:tcPr marL="8626" marR="8626" marT="8626" marB="0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3917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DB89998-9717-3F7E-E07B-765C4E955971}"/>
              </a:ext>
            </a:extLst>
          </p:cNvPr>
          <p:cNvSpPr txBox="1"/>
          <p:nvPr/>
        </p:nvSpPr>
        <p:spPr>
          <a:xfrm>
            <a:off x="7195106" y="4534737"/>
            <a:ext cx="47716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noProof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one is the closest point?</a:t>
            </a:r>
          </a:p>
        </p:txBody>
      </p:sp>
    </p:spTree>
    <p:extLst>
      <p:ext uri="{BB962C8B-B14F-4D97-AF65-F5344CB8AC3E}">
        <p14:creationId xmlns:p14="http://schemas.microsoft.com/office/powerpoint/2010/main" val="3564409066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46F48-01FB-9FEC-7AE6-4287D894C0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994BBC-BF48-6BCE-C4D5-C244435CDADD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US" sz="28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(Euclidean Distance)</a:t>
            </a:r>
            <a:endParaRPr lang="en-US" sz="3600" b="1" u="sng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EF51B2-5F1E-7EA8-4716-B4BB39147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7D04C31-0877-1247-990C-FE130F3029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F5F55D9-38D5-12C9-08B1-A8D4C70DC17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13</a:t>
            </a:fld>
            <a:endParaRPr lang="en-US" b="1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9229346-6921-0EFB-325A-7A2560294C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938" t="47811" r="1483" b="27677"/>
          <a:stretch/>
        </p:blipFill>
        <p:spPr>
          <a:xfrm>
            <a:off x="6180714" y="239928"/>
            <a:ext cx="4442692" cy="10281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47EABC-ECBD-65BC-B133-DC4476378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665" y="1268068"/>
            <a:ext cx="6534150" cy="5210175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A31ED99-7CE3-8A11-6793-23A36FBDF5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512307"/>
              </p:ext>
            </p:extLst>
          </p:nvPr>
        </p:nvGraphicFramePr>
        <p:xfrm>
          <a:off x="7096660" y="3312201"/>
          <a:ext cx="4532306" cy="22681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66153">
                  <a:extLst>
                    <a:ext uri="{9D8B030D-6E8A-4147-A177-3AD203B41FA5}">
                      <a16:colId xmlns:a16="http://schemas.microsoft.com/office/drawing/2014/main" val="593167665"/>
                    </a:ext>
                  </a:extLst>
                </a:gridCol>
                <a:gridCol w="2266153">
                  <a:extLst>
                    <a:ext uri="{9D8B030D-6E8A-4147-A177-3AD203B41FA5}">
                      <a16:colId xmlns:a16="http://schemas.microsoft.com/office/drawing/2014/main" val="401475332"/>
                    </a:ext>
                  </a:extLst>
                </a:gridCol>
              </a:tblGrid>
              <a:tr h="35632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Between points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Distance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7712122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P5)</a:t>
                      </a:r>
                    </a:p>
                  </a:txBody>
                  <a:tcPr marL="8626" marR="8626" marT="8626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2.8284</a:t>
                      </a:r>
                    </a:p>
                  </a:txBody>
                  <a:tcPr marL="8626" marR="8626" marT="8626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3695581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P4)</a:t>
                      </a:r>
                    </a:p>
                  </a:txBody>
                  <a:tcPr marL="8626" marR="8626" marT="8626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3.1623</a:t>
                      </a:r>
                    </a:p>
                  </a:txBody>
                  <a:tcPr marL="8626" marR="8626" marT="8626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9680703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d(P1, P2)</a:t>
                      </a:r>
                    </a:p>
                  </a:txBody>
                  <a:tcPr marL="8626" marR="8626" marT="8626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3.6056</a:t>
                      </a:r>
                    </a:p>
                  </a:txBody>
                  <a:tcPr marL="8626" marR="8626" marT="8626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8472426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P3)</a:t>
                      </a:r>
                    </a:p>
                  </a:txBody>
                  <a:tcPr marL="8626" marR="8626" marT="8626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3.6056</a:t>
                      </a:r>
                    </a:p>
                  </a:txBody>
                  <a:tcPr marL="8626" marR="8626" marT="8626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3182717"/>
                  </a:ext>
                </a:extLst>
              </a:tr>
              <a:tr h="3334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d(P2, P6)</a:t>
                      </a:r>
                    </a:p>
                  </a:txBody>
                  <a:tcPr marL="8626" marR="8626" marT="8626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5.6569</a:t>
                      </a:r>
                    </a:p>
                  </a:txBody>
                  <a:tcPr marL="8626" marR="8626" marT="8626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73917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88C2F76-8714-B498-6FC2-9B756C82E597}"/>
              </a:ext>
            </a:extLst>
          </p:cNvPr>
          <p:cNvSpPr txBox="1"/>
          <p:nvPr/>
        </p:nvSpPr>
        <p:spPr>
          <a:xfrm>
            <a:off x="6976983" y="2230162"/>
            <a:ext cx="47716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noProof="0" dirty="0">
                <a:solidFill>
                  <a:srgbClr val="00B050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Sorted values</a:t>
            </a:r>
          </a:p>
        </p:txBody>
      </p:sp>
    </p:spTree>
    <p:extLst>
      <p:ext uri="{BB962C8B-B14F-4D97-AF65-F5344CB8AC3E}">
        <p14:creationId xmlns:p14="http://schemas.microsoft.com/office/powerpoint/2010/main" val="3742647139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D48D8B-C1F0-751D-7B45-18CE4CFB5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C9CFB6F-50D0-9327-4722-707812F65F3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890" r="18744"/>
          <a:stretch/>
        </p:blipFill>
        <p:spPr>
          <a:xfrm>
            <a:off x="6970763" y="2157441"/>
            <a:ext cx="5221237" cy="44259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A77BBF-4070-5C92-1F28-04B73506E400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choose value of </a:t>
            </a:r>
            <a:r>
              <a:rPr lang="en-US" sz="3600" b="1" i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547CB5-C901-EB57-30EA-2B6AEA200B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FDA09A7-B552-5018-1280-5694527CC7F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57D242C-5F68-A544-66D2-F2772F3B21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14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A113B8-B6FE-D521-0185-47FB9D94DAD9}"/>
              </a:ext>
            </a:extLst>
          </p:cNvPr>
          <p:cNvSpPr txBox="1"/>
          <p:nvPr/>
        </p:nvSpPr>
        <p:spPr>
          <a:xfrm>
            <a:off x="674255" y="1470709"/>
            <a:ext cx="643774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K values: 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only on a few nearest points; this may lead to </a:t>
            </a:r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overfitting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K values: 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 more neighbors, but risk underfitting as the decision becomes too generalized.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06D9CD-AEC2-5539-AF15-424EEDEAF82D}"/>
              </a:ext>
            </a:extLst>
          </p:cNvPr>
          <p:cNvSpPr txBox="1"/>
          <p:nvPr/>
        </p:nvSpPr>
        <p:spPr>
          <a:xfrm>
            <a:off x="571037" y="3789325"/>
            <a:ext cx="629650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noProof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Choose </a:t>
            </a:r>
            <a:r>
              <a:rPr lang="en-GB" sz="2800" b="1" i="1" noProof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GB" sz="2800" noProof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as an </a:t>
            </a:r>
            <a:r>
              <a:rPr lang="en-GB" sz="2800" u="sng" noProof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odd number</a:t>
            </a:r>
            <a:r>
              <a:rPr lang="en-GB" sz="2800" noProof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800" u="sng" noProof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larger than the number of classes</a:t>
            </a:r>
            <a:r>
              <a:rPr lang="en-GB" sz="2800" noProof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to avoid ties in classification.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do you mean by avoiding ties in classification?</a:t>
            </a:r>
            <a:endParaRPr lang="en-US" sz="2800" noProof="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429125"/>
      </p:ext>
    </p:extLst>
  </p:cSld>
  <p:clrMapOvr>
    <a:masterClrMapping/>
  </p:clrMapOvr>
  <p:transition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F12702-92FD-BF30-1D1A-7FC6A5987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FC71F-910D-37EB-C7A8-49D61B341429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code for KNN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D1D5B6-97A3-908D-F9A0-83DBF59BB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A6DFAEA-07E8-3AD4-BE4B-9C5BB346CB5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759F53-FFFD-535D-1636-824D8946C5F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15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D5FF09-9935-B10D-D963-A6F38A43D8D7}"/>
              </a:ext>
            </a:extLst>
          </p:cNvPr>
          <p:cNvSpPr txBox="1"/>
          <p:nvPr/>
        </p:nvSpPr>
        <p:spPr>
          <a:xfrm>
            <a:off x="674255" y="1470709"/>
            <a:ext cx="110129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of value of number of neighbors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8AB832-76C8-658A-7A33-8C113D4BDEC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890" r="18744"/>
          <a:stretch/>
        </p:blipFill>
        <p:spPr>
          <a:xfrm>
            <a:off x="6879323" y="2032595"/>
            <a:ext cx="5221237" cy="44259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B97810-03C6-FC7A-A22D-47D82CB73F1A}"/>
              </a:ext>
            </a:extLst>
          </p:cNvPr>
          <p:cNvSpPr txBox="1"/>
          <p:nvPr/>
        </p:nvSpPr>
        <p:spPr>
          <a:xfrm>
            <a:off x="593529" y="3122172"/>
            <a:ext cx="617079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/>
            <a:r>
              <a:rPr lang="en-US" sz="2000" b="1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from </a:t>
            </a:r>
            <a:r>
              <a:rPr lang="en-US" sz="2000" b="1" noProof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sklearn</a:t>
            </a:r>
            <a:r>
              <a:rPr lang="en-US" sz="2000" b="1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r>
              <a:rPr lang="en-US" sz="2000" b="1" noProof="0" dirty="0" err="1">
                <a:solidFill>
                  <a:srgbClr val="000000"/>
                </a:solidFill>
                <a:effectLst/>
                <a:highlight>
                  <a:srgbClr val="FF00FF"/>
                </a:highlight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neighbors</a:t>
            </a:r>
            <a:r>
              <a:rPr lang="en-US" sz="2000" b="1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import </a:t>
            </a:r>
            <a:r>
              <a:rPr lang="en-US" sz="2000" b="1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KNeighborsClassifier</a:t>
            </a:r>
            <a:endParaRPr lang="en-US" sz="2000" b="1" noProof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/>
            <a:endParaRPr lang="en-US" sz="2000" noProof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/>
            <a:r>
              <a:rPr lang="en-US" sz="20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knn</a:t>
            </a:r>
            <a:r>
              <a:rPr lang="en-US" sz="20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</a:t>
            </a:r>
            <a:r>
              <a:rPr lang="en-US" sz="20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KNeighborsClassifier</a:t>
            </a:r>
            <a:r>
              <a:rPr lang="en-US" sz="20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2000" b="1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n_neighbors</a:t>
            </a:r>
            <a:r>
              <a:rPr lang="en-US" sz="2000" b="1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=3</a:t>
            </a:r>
            <a:r>
              <a:rPr lang="en-US" sz="20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</a:t>
            </a:r>
          </a:p>
          <a:p>
            <a:pPr marR="0"/>
            <a:endParaRPr lang="en-US" sz="2000" noProof="0" dirty="0">
              <a:solidFill>
                <a:srgbClr val="000000"/>
              </a:solidFill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/>
            <a:r>
              <a:rPr lang="en-US" sz="20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knn.fit</a:t>
            </a:r>
            <a:r>
              <a:rPr lang="en-US" sz="20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20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X_train</a:t>
            </a:r>
            <a:r>
              <a:rPr lang="en-US" sz="20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20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y_train</a:t>
            </a:r>
            <a:r>
              <a:rPr lang="en-US" sz="20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</a:t>
            </a:r>
          </a:p>
          <a:p>
            <a:pPr marR="0"/>
            <a:endParaRPr lang="en-US" sz="2000" noProof="0" dirty="0">
              <a:solidFill>
                <a:srgbClr val="000000"/>
              </a:solidFill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/>
            <a:r>
              <a:rPr lang="en-US" sz="20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y_pred</a:t>
            </a:r>
            <a:r>
              <a:rPr lang="en-US" sz="20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</a:t>
            </a:r>
            <a:r>
              <a:rPr lang="en-US" sz="20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knn.predict</a:t>
            </a:r>
            <a:r>
              <a:rPr lang="en-US" sz="20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20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X_test</a:t>
            </a:r>
            <a:r>
              <a:rPr lang="en-US" sz="20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01058246"/>
      </p:ext>
    </p:extLst>
  </p:cSld>
  <p:clrMapOvr>
    <a:masterClrMapping/>
  </p:clrMapOvr>
  <p:transition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FABB4-2D29-AAD2-82A3-E91CD3B38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4BF42D-E449-A8B3-DE46-2B1CD02BC6BC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 for KNN practice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16BAD0-AFAA-3AD7-851A-D136AC56D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A6CC55F-CB0A-700B-89B1-374CF2223A4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51F2182-894F-4D45-B764-74824A556D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16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A7EBF9-736D-8E7A-20A2-2DEF2CC9BD74}"/>
              </a:ext>
            </a:extLst>
          </p:cNvPr>
          <p:cNvSpPr txBox="1"/>
          <p:nvPr/>
        </p:nvSpPr>
        <p:spPr>
          <a:xfrm>
            <a:off x="504825" y="1470709"/>
            <a:ext cx="1140084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Iris Dataset</a:t>
            </a:r>
          </a:p>
          <a:p>
            <a:pPr lvl="1"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Classifies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flowers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into three species based on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sepal and petal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dimensions.</a:t>
            </a:r>
          </a:p>
          <a:p>
            <a:pPr lvl="1"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Link: </a:t>
            </a:r>
            <a:r>
              <a:rPr lang="en-US" sz="2800" dirty="0">
                <a:hlinkClick r:id="rId3"/>
              </a:rPr>
              <a:t>iris.csv</a:t>
            </a: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Zoo Dataset</a:t>
            </a:r>
          </a:p>
          <a:p>
            <a:pPr lvl="1"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Classifies animals based on features like fur, feathers, and aquatic.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Link: </a:t>
            </a:r>
            <a:r>
              <a:rPr lang="en-GB" sz="2800" dirty="0">
                <a:hlinkClick r:id="rId4"/>
              </a:rPr>
              <a:t>Zoo - UCI Machine Learning Repository</a:t>
            </a: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Titanic Dataset</a:t>
            </a:r>
          </a:p>
          <a:p>
            <a:pPr lvl="1"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Predicts survival on the Titanic based on passenger details like age, sex, and class.</a:t>
            </a:r>
          </a:p>
          <a:p>
            <a:pPr lvl="1"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Link: </a:t>
            </a:r>
            <a:r>
              <a:rPr lang="en-US" sz="2800" dirty="0">
                <a:hlinkClick r:id="rId5"/>
              </a:rPr>
              <a:t>datasets/titanic.csv at master · </a:t>
            </a:r>
            <a:r>
              <a:rPr lang="en-US" sz="2800" dirty="0" err="1">
                <a:hlinkClick r:id="rId5"/>
              </a:rPr>
              <a:t>datasciencedojo</a:t>
            </a:r>
            <a:r>
              <a:rPr lang="en-US" sz="2800" dirty="0">
                <a:hlinkClick r:id="rId5"/>
              </a:rPr>
              <a:t>/datasets</a:t>
            </a: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buFont typeface="+mj-lt"/>
              <a:buAutoNum type="arabicPeriod"/>
            </a:pP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656165"/>
      </p:ext>
    </p:extLst>
  </p:cSld>
  <p:clrMapOvr>
    <a:masterClrMapping/>
  </p:clrMapOvr>
  <p:transition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2F9109-1D4C-A60D-A69D-1E0EE3745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4CC884-C9B7-DA83-9B99-B7C9343C0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2146" y="3045295"/>
            <a:ext cx="4027199" cy="37206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72BF64-4F6A-D60B-1EBA-7729AE65AD37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(Iris Dataset)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DED11F-74A5-5386-0932-6A51420458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FA1858A-977F-B12E-DEA2-F2BB0E439CA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13B069-8228-4300-9C00-F7232FEF60B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17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784677-170E-37A0-2B17-10DC34FB054C}"/>
              </a:ext>
            </a:extLst>
          </p:cNvPr>
          <p:cNvSpPr txBox="1"/>
          <p:nvPr/>
        </p:nvSpPr>
        <p:spPr>
          <a:xfrm>
            <a:off x="504825" y="1209099"/>
            <a:ext cx="1118235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Iris dataset was introduced by Ronald Fisher in 1936.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contains 150 records/samples.</a:t>
            </a:r>
          </a:p>
          <a:p>
            <a:pPr algn="just"/>
            <a:endParaRPr lang="en-GB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is used to classify different species of the Iris flower based on their physical measurements.</a:t>
            </a:r>
          </a:p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Sepal length (in cm)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Sepal width (in cm)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Petal length (in cm)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Petal width (in cm)</a:t>
            </a: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075037"/>
      </p:ext>
    </p:extLst>
  </p:cSld>
  <p:clrMapOvr>
    <a:masterClrMapping/>
  </p:clrMapOvr>
  <p:transition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B847A-BF20-B1B3-7B8B-8B7276EE6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99724C8-4488-67BB-8ACA-0CBF015B72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839" b="21818"/>
          <a:stretch/>
        </p:blipFill>
        <p:spPr>
          <a:xfrm>
            <a:off x="3066472" y="2937164"/>
            <a:ext cx="9007578" cy="36712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FD9536-C10C-7794-EC09-E6DBF0F94902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(Iris Dataset)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70A82C-7896-8AF5-B710-41EC74E6B2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4F3296-B355-A008-3877-6766C42BEB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0081B40-4F8E-F541-D3AF-832F45034C1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18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E018B9-6489-55CC-5211-5BA3B624A0B0}"/>
              </a:ext>
            </a:extLst>
          </p:cNvPr>
          <p:cNvSpPr txBox="1"/>
          <p:nvPr/>
        </p:nvSpPr>
        <p:spPr>
          <a:xfrm>
            <a:off x="504825" y="1209099"/>
            <a:ext cx="111823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Variable: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species of the flower, which can be one of three classes:</a:t>
            </a:r>
          </a:p>
          <a:p>
            <a:pPr algn="just"/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Iris 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Setosa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(0)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Iris Versicolor (1)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Iris Virginica (2)</a:t>
            </a: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462216"/>
      </p:ext>
    </p:extLst>
  </p:cSld>
  <p:clrMapOvr>
    <a:masterClrMapping/>
  </p:clrMapOvr>
  <p:transition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E1212A-CBE3-2189-C647-A91753923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09DD90-1484-7A0A-56FD-AF9F02FF13CD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(Iris Dataset)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E8B0E1-BCC3-42F9-CB21-5FA1F51DA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BE8154F-456C-A351-CCA6-135E6E48F4E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2AA93CE-30B1-2E9F-A986-2DDA971805A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19</a:t>
            </a:fld>
            <a:endParaRPr lang="en-US" b="1" noProof="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8ACDFBA-8EFA-216B-DEF3-B4EA1BFEA7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728233"/>
              </p:ext>
            </p:extLst>
          </p:nvPr>
        </p:nvGraphicFramePr>
        <p:xfrm>
          <a:off x="1145308" y="1389380"/>
          <a:ext cx="9116290" cy="4595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3258">
                  <a:extLst>
                    <a:ext uri="{9D8B030D-6E8A-4147-A177-3AD203B41FA5}">
                      <a16:colId xmlns:a16="http://schemas.microsoft.com/office/drawing/2014/main" val="2980121693"/>
                    </a:ext>
                  </a:extLst>
                </a:gridCol>
                <a:gridCol w="1823258">
                  <a:extLst>
                    <a:ext uri="{9D8B030D-6E8A-4147-A177-3AD203B41FA5}">
                      <a16:colId xmlns:a16="http://schemas.microsoft.com/office/drawing/2014/main" val="179725635"/>
                    </a:ext>
                  </a:extLst>
                </a:gridCol>
                <a:gridCol w="1823258">
                  <a:extLst>
                    <a:ext uri="{9D8B030D-6E8A-4147-A177-3AD203B41FA5}">
                      <a16:colId xmlns:a16="http://schemas.microsoft.com/office/drawing/2014/main" val="1971942848"/>
                    </a:ext>
                  </a:extLst>
                </a:gridCol>
                <a:gridCol w="1823258">
                  <a:extLst>
                    <a:ext uri="{9D8B030D-6E8A-4147-A177-3AD203B41FA5}">
                      <a16:colId xmlns:a16="http://schemas.microsoft.com/office/drawing/2014/main" val="1799430966"/>
                    </a:ext>
                  </a:extLst>
                </a:gridCol>
                <a:gridCol w="1823258">
                  <a:extLst>
                    <a:ext uri="{9D8B030D-6E8A-4147-A177-3AD203B41FA5}">
                      <a16:colId xmlns:a16="http://schemas.microsoft.com/office/drawing/2014/main" val="233529690"/>
                    </a:ext>
                  </a:extLst>
                </a:gridCol>
              </a:tblGrid>
              <a:tr h="4177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sepal.length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sepal.width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petal.length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petal.width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626" marR="8626" marT="862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variety</a:t>
                      </a:r>
                    </a:p>
                  </a:txBody>
                  <a:tcPr marL="8626" marR="8626" marT="8626" marB="0" anchor="ctr"/>
                </a:tc>
                <a:extLst>
                  <a:ext uri="{0D108BD9-81ED-4DB2-BD59-A6C34878D82A}">
                    <a16:rowId xmlns:a16="http://schemas.microsoft.com/office/drawing/2014/main" val="4015496978"/>
                  </a:ext>
                </a:extLst>
              </a:tr>
              <a:tr h="4177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5.1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3.5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1.4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Setosa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8345355"/>
                  </a:ext>
                </a:extLst>
              </a:tr>
              <a:tr h="4177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4.9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1.4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Setosa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06236"/>
                  </a:ext>
                </a:extLst>
              </a:tr>
              <a:tr h="4177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4.7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3.2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Setosa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658843"/>
                  </a:ext>
                </a:extLst>
              </a:tr>
              <a:tr h="4177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4.6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1.5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</a:t>
                      </a: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Setosa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626" marR="8626" marT="8626" marB="0"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5596326"/>
                  </a:ext>
                </a:extLst>
              </a:tr>
              <a:tr h="417799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3.2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4.7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1.4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Versicolor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484136"/>
                  </a:ext>
                </a:extLst>
              </a:tr>
              <a:tr h="417799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6.4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3.2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4.5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1.5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Versicolor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499803"/>
                  </a:ext>
                </a:extLst>
              </a:tr>
              <a:tr h="417799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6.9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3.1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4.9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1.5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Versicolor</a:t>
                      </a:r>
                    </a:p>
                  </a:txBody>
                  <a:tcPr marL="8626" marR="8626" marT="8626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223103"/>
                  </a:ext>
                </a:extLst>
              </a:tr>
              <a:tr h="417799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6.5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5.8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2.2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Virginica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942339"/>
                  </a:ext>
                </a:extLst>
              </a:tr>
              <a:tr h="417799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7.6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6.6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2.1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Virginica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3338974"/>
                  </a:ext>
                </a:extLst>
              </a:tr>
              <a:tr h="417799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4.9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2.5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4.5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1.7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Virginica</a:t>
                      </a:r>
                    </a:p>
                  </a:txBody>
                  <a:tcPr marL="8626" marR="8626" marT="8626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7335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4129228"/>
      </p:ext>
    </p:extLst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26384-D6B3-7A12-A0DD-81E641262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741DD9-6F86-7A70-3CE3-B7F22C509A05}"/>
              </a:ext>
            </a:extLst>
          </p:cNvPr>
          <p:cNvSpPr txBox="1"/>
          <p:nvPr/>
        </p:nvSpPr>
        <p:spPr>
          <a:xfrm>
            <a:off x="0" y="2459504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u="none" strike="noStrike" baseline="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Machine Learning</a:t>
            </a:r>
          </a:p>
          <a:p>
            <a:pPr algn="ctr"/>
            <a:endParaRPr lang="en-US" sz="4000" b="1" i="0" u="none" strike="noStrike" baseline="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i="0" u="none" strike="noStrike" baseline="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Nearest </a:t>
            </a:r>
            <a:r>
              <a:rPr lang="en-US" sz="4000" b="1" i="0" u="none" strike="noStrike" baseline="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Neighbour</a:t>
            </a:r>
            <a:endParaRPr lang="en-US" sz="4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DEFF3E-781F-5522-7D9B-E8090E1A10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185482"/>
      </p:ext>
    </p:extLst>
  </p:cSld>
  <p:clrMapOvr>
    <a:masterClrMapping/>
  </p:clrMapOvr>
  <p:transition spd="med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636625-38DF-785E-2B6A-796F3FA18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AD610A-462E-C714-DAA3-060771A08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907" y="1460551"/>
            <a:ext cx="5926484" cy="49873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82B1DB-2B55-B97B-91E0-24311051DC08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(Iris Dataset)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B91729-2860-B7F9-44E8-825805EFA2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7A08D25-44A5-FBE0-4AA9-2DEBC420670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561B885-6EB0-77C0-3FCB-7618AA0BEE1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20</a:t>
            </a:fld>
            <a:endParaRPr lang="en-US" b="1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3A0A49-5275-1D3C-E13F-933080965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7391" y="1566041"/>
            <a:ext cx="5926484" cy="48818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024D37C-3064-B0BD-6004-388AB4D36DB9}"/>
              </a:ext>
            </a:extLst>
          </p:cNvPr>
          <p:cNvSpPr txBox="1"/>
          <p:nvPr/>
        </p:nvSpPr>
        <p:spPr>
          <a:xfrm>
            <a:off x="504825" y="1072425"/>
            <a:ext cx="11182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visualization plot using EDA process</a:t>
            </a: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64909"/>
      </p:ext>
    </p:extLst>
  </p:cSld>
  <p:clrMapOvr>
    <a:masterClrMapping/>
  </p:clrMapOvr>
  <p:transition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3EF865-3098-F15F-C252-AA9656A09C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E507EAB-BEE4-4491-6F99-37B9CACD9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367" y="878287"/>
            <a:ext cx="5837633" cy="470971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0277CF9-7D5A-987C-DF4B-FDA438EC8658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(Iris Dataset)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945079-9092-75C2-B610-14B679AB36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53E8156-079C-0056-780D-08C07216A3B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04DB183-091A-18B9-4815-79C1DCEF709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21</a:t>
            </a:fld>
            <a:endParaRPr lang="en-US" b="1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70AE91-ACDA-D4AA-FA92-E280A3E830CF}"/>
              </a:ext>
            </a:extLst>
          </p:cNvPr>
          <p:cNvSpPr txBox="1"/>
          <p:nvPr/>
        </p:nvSpPr>
        <p:spPr>
          <a:xfrm>
            <a:off x="180665" y="2182157"/>
            <a:ext cx="1150703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/>
            <a:r>
              <a:rPr lang="en-US" sz="1400" b="1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 = 4  # Number of neighbors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knn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KNeighborsClassifier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n_neighbors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=k)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# Use only two features for visualization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firstFeatureIndex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0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secondFeatureIndex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2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X_train_vis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X_train.iloc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[:, [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firstFeatureIndex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secondFeatureIndex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]]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knn.fit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X_train_vis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y_train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# Plot decision boundary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x_min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x_max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X_train_vis.iloc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[:, 0].min() - 1,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X_train_vis.iloc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[:, 0].max() + 1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y_min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y_max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X_train_vis.iloc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[:, 1].min() - 1,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X_train_vis.iloc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[:, 1].max() + 1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xx,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yy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=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np.meshgrid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np.arange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x_min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x_max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0.1),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np.arange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y_min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y_max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0.1))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Z =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knn.predict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np.c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_[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xx.ravel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(),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yy.ravel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()])</a:t>
            </a:r>
          </a:p>
          <a:p>
            <a:pPr marR="0"/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Z =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Z.reshape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xx.shape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plt.figure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figsize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=(8, 6))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plt.contourf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(xx,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yy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Z, alpha=0.8,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cmap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=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ListedColormap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(['pink', 'lime', '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lightblue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']))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plt.scatter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X_train_vis.iloc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[:, 0],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X_train_vis.iloc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[:, 1], c=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y_train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edgecolor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='k', 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cmap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=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ListedColormap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(['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darkred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', '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darkgreen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', 'yellow']))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plt.title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f"KNN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Decision Boundary (k={k})")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plt.xlabel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f"Feature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1 {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cleanedDataset.columns.to_list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()[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firstFeatureIndex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]}")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plt.ylabel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f"Feature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2 {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cleanedDataset.columns.to_list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()[</a:t>
            </a:r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secondFeatureIndex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]}")</a:t>
            </a:r>
          </a:p>
          <a:p>
            <a:pPr marR="0"/>
            <a:r>
              <a:rPr lang="en-US" sz="1400" noProof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plt.show</a:t>
            </a:r>
            <a:r>
              <a:rPr lang="en-US" sz="14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379113685"/>
      </p:ext>
    </p:extLst>
  </p:cSld>
  <p:clrMapOvr>
    <a:masterClrMapping/>
  </p:clrMapOvr>
  <p:transition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69BBF-2F98-516F-18F8-A6B7EE9E9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21F7D4E-3F98-1FC6-AC79-509DCB8231AA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(Iris Dataset) </a:t>
            </a:r>
            <a:r>
              <a:rPr lang="en-GB" sz="36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K=6</a:t>
            </a:r>
            <a:endParaRPr lang="en-US" sz="36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209D1B-E347-86F5-8DC3-B0E4F0A67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BC5E7CE-81F8-7D71-E60D-807FD1A94A7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7DC2203-A646-C7BB-920D-1735C59B32B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22</a:t>
            </a:fld>
            <a:endParaRPr lang="en-US" b="1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E83ADA-B306-7F69-4A0D-AC19DAD13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80" y="1335615"/>
            <a:ext cx="5989456" cy="48322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B71B209-C486-5CF2-3D03-D82C941D76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2008" y="1595594"/>
            <a:ext cx="5737627" cy="447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206155"/>
      </p:ext>
    </p:extLst>
  </p:cSld>
  <p:clrMapOvr>
    <a:masterClrMapping/>
  </p:clrMapOvr>
  <p:transition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4E27EF-BD0D-281C-1E19-5B58ABAF9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B06E03-0A8A-7A27-01E2-1734086D54DD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(Iris Dataset) </a:t>
            </a:r>
            <a:r>
              <a:rPr lang="en-GB" sz="36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K=8</a:t>
            </a:r>
            <a:endParaRPr lang="en-US" sz="36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C5319D-5230-3B8F-CE20-2930E7277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F7E4DCF-E535-4D8D-EFA7-7336F66AC5C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678EB98-6ABD-DB72-6D7F-CCE48F6C798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23</a:t>
            </a:fld>
            <a:endParaRPr lang="en-US" b="1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C3ABD2-CBA9-CF72-5C97-032AAB28F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00" y="1335615"/>
            <a:ext cx="5962939" cy="48108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94B978-84FD-B34C-A8E3-1B0842639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251" y="1582855"/>
            <a:ext cx="5856717" cy="456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39062"/>
      </p:ext>
    </p:extLst>
  </p:cSld>
  <p:clrMapOvr>
    <a:masterClrMapping/>
  </p:clrMapOvr>
  <p:transition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8BF8D2-3291-33CA-32E2-EAEB98258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5663C0-5F8C-EBBF-6CB0-841A79447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440" y="563033"/>
            <a:ext cx="7759559" cy="602507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C42115-24C2-42A2-BA4D-A70D26AFE61B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(Iris Dataset)</a:t>
            </a:r>
            <a:endParaRPr lang="en-US" sz="36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ABB571-25F1-2964-027C-B64F8E173A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17A076-8354-5E71-F56F-9F9E496AEE0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0315AFF-E19B-B451-41B3-C857F21C729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24</a:t>
            </a:fld>
            <a:endParaRPr lang="en-US" b="1" noProof="0" dirty="0"/>
          </a:p>
        </p:txBody>
      </p:sp>
    </p:spTree>
    <p:extLst>
      <p:ext uri="{BB962C8B-B14F-4D97-AF65-F5344CB8AC3E}">
        <p14:creationId xmlns:p14="http://schemas.microsoft.com/office/powerpoint/2010/main" val="4003924872"/>
      </p:ext>
    </p:extLst>
  </p:cSld>
  <p:clrMapOvr>
    <a:masterClrMapping/>
  </p:clrMapOvr>
  <p:transition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463A8F-2FBE-6371-15F1-14F0282BB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2B4B60-2CFC-1CB3-5631-78D8E3B77ACF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</a:t>
            </a:r>
            <a:r>
              <a:rPr lang="en-US" sz="36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ipynb</a:t>
            </a:r>
            <a:r>
              <a:rPr lang="en-US" sz="3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code + dataset</a:t>
            </a:r>
            <a:endParaRPr lang="en-US" sz="3600" b="1" u="sng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EB9EA0-98D5-2701-6562-F07CE146D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CA17392-1314-2EDE-2A57-6F9B4D2788C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CF922AB-E63B-2A4B-7615-1753A73C901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25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8A0BA2-4863-106F-253B-BF8763555CEC}"/>
              </a:ext>
            </a:extLst>
          </p:cNvPr>
          <p:cNvSpPr txBox="1"/>
          <p:nvPr/>
        </p:nvSpPr>
        <p:spPr>
          <a:xfrm>
            <a:off x="504825" y="1975380"/>
            <a:ext cx="111823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KNN Iris example python repo: </a:t>
            </a:r>
            <a:r>
              <a:rPr lang="en-US" sz="2800" dirty="0" err="1">
                <a:hlinkClick r:id="rId3"/>
              </a:rPr>
              <a:t>HITEC_Codes</a:t>
            </a:r>
            <a:r>
              <a:rPr lang="en-US" sz="2800" dirty="0">
                <a:hlinkClick r:id="rId3"/>
              </a:rPr>
              <a:t>/</a:t>
            </a:r>
            <a:r>
              <a:rPr lang="en-US" sz="2800" dirty="0" err="1">
                <a:hlinkClick r:id="rId3"/>
              </a:rPr>
              <a:t>KNN_Algorithm</a:t>
            </a:r>
            <a:r>
              <a:rPr lang="en-US" sz="2800" dirty="0">
                <a:hlinkClick r:id="rId3"/>
              </a:rPr>
              <a:t> at main · Mubshr07/</a:t>
            </a:r>
            <a:r>
              <a:rPr lang="en-US" sz="2800" dirty="0" err="1">
                <a:hlinkClick r:id="rId3"/>
              </a:rPr>
              <a:t>HITEC_Codes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C31984-A11B-3660-DCBB-8851A4EDC54F}"/>
              </a:ext>
            </a:extLst>
          </p:cNvPr>
          <p:cNvSpPr txBox="1"/>
          <p:nvPr/>
        </p:nvSpPr>
        <p:spPr>
          <a:xfrm>
            <a:off x="3943926" y="4388805"/>
            <a:ext cx="76850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your GitHub account</a:t>
            </a:r>
          </a:p>
          <a:p>
            <a:pPr marL="514350" indent="-514350">
              <a:buAutoNum type="arabicPeriod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 a star to this repo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828700"/>
      </p:ext>
    </p:extLst>
  </p:cSld>
  <p:clrMapOvr>
    <a:masterClrMapping/>
  </p:clrMapOvr>
  <p:transition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C9C9A-08DB-9466-73D6-6F1A61B64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8006D1-DF9D-37D8-02F5-1D96B89D3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BF68997-5C9B-8E2D-1B4F-65808B2306C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8003CA-FDBA-772E-5D3C-9EEE1CCA97F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26</a:t>
            </a:fld>
            <a:endParaRPr lang="en-US" b="1" noProof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2F3ED6-8B20-ED21-B570-5CE6DB5A86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714500"/>
            <a:ext cx="9144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0379"/>
      </p:ext>
    </p:extLst>
  </p:cSld>
  <p:clrMapOvr>
    <a:masterClrMapping/>
  </p:clrMapOvr>
  <p:transition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AB7CC2-7268-81A8-7E92-B9D635277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831A19-EDFA-E5F4-0099-2C22A5CCE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660" y="1126065"/>
            <a:ext cx="9975273" cy="44586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D50D65-F840-0056-1DC9-A045CDD9873E}"/>
              </a:ext>
            </a:extLst>
          </p:cNvPr>
          <p:cNvSpPr txBox="1"/>
          <p:nvPr/>
        </p:nvSpPr>
        <p:spPr>
          <a:xfrm>
            <a:off x="409575" y="301903"/>
            <a:ext cx="11372850" cy="522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ctr">
              <a:lnSpc>
                <a:spcPct val="107000"/>
              </a:lnSpc>
              <a:spcAft>
                <a:spcPts val="800"/>
              </a:spcAft>
            </a:pPr>
            <a:r>
              <a:rPr lang="en-US" sz="2800" b="1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Allah And The Cosmos (Channel: </a:t>
            </a:r>
            <a:r>
              <a:rPr lang="en-US" sz="2800" b="1" noProof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Beyond The </a:t>
            </a:r>
            <a:r>
              <a:rPr lang="en-US" sz="2800" b="1" noProof="0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Lote</a:t>
            </a:r>
            <a:r>
              <a:rPr lang="en-US" sz="2800" b="1" noProof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Tree</a:t>
            </a:r>
            <a:r>
              <a:rPr lang="en-US" sz="2800" b="1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06527C-D7C2-658A-DAB7-9B657BD420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69B1BC5-D4EF-B1B5-3753-B02284C0E3B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C4E89E-2822-736F-88E3-3627B8817DD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27</a:t>
            </a:fld>
            <a:endParaRPr lang="en-US" b="1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89FBD5-8AE7-0F69-B4B2-6CB11DF95E21}"/>
              </a:ext>
            </a:extLst>
          </p:cNvPr>
          <p:cNvSpPr txBox="1"/>
          <p:nvPr/>
        </p:nvSpPr>
        <p:spPr>
          <a:xfrm>
            <a:off x="428816" y="5693656"/>
            <a:ext cx="11372850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spcAft>
                <a:spcPts val="800"/>
              </a:spcAft>
            </a:pPr>
            <a:r>
              <a:rPr lang="en-US" sz="20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URL: </a:t>
            </a:r>
            <a:r>
              <a:rPr lang="en-US" sz="2000" noProof="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GB" sz="2000" dirty="0">
                <a:solidFill>
                  <a:schemeClr val="accent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Allah And The Cosmos | Trailer</a:t>
            </a:r>
            <a:endParaRPr lang="en-US" sz="2000" noProof="0" dirty="0">
              <a:solidFill>
                <a:schemeClr val="accent1">
                  <a:lumMod val="75000"/>
                </a:schemeClr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R="0" algn="just">
              <a:spcAft>
                <a:spcPts val="800"/>
              </a:spcAft>
            </a:pPr>
            <a:r>
              <a:rPr lang="en-US" sz="2000" noProof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Number of episodes: 15 </a:t>
            </a:r>
          </a:p>
        </p:txBody>
      </p:sp>
    </p:spTree>
    <p:extLst>
      <p:ext uri="{BB962C8B-B14F-4D97-AF65-F5344CB8AC3E}">
        <p14:creationId xmlns:p14="http://schemas.microsoft.com/office/powerpoint/2010/main" val="1474476645"/>
      </p:ext>
    </p:extLst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03F544-93A0-8749-4584-4F718EE2C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C3B54C-DBC7-55AC-D850-FCE5B1479A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111"/>
          <a:stretch/>
        </p:blipFill>
        <p:spPr>
          <a:xfrm>
            <a:off x="6877050" y="3195781"/>
            <a:ext cx="4810125" cy="34975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7718DC-571C-1717-F528-454BD98E04DE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Nearest </a:t>
            </a:r>
            <a:r>
              <a:rPr lang="en-US" sz="3600" b="1" u="sng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Neighbour</a:t>
            </a:r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(KNN)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B7D384-FDDE-4D43-0C30-CB4499E018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554D0BF-CF70-2FFD-5F71-34A0DB1CD55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519EB8E-2BB3-9EAD-CD81-AF1D36270B9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3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CE3318-6E4C-C5B8-F548-1F9B35958B6B}"/>
              </a:ext>
            </a:extLst>
          </p:cNvPr>
          <p:cNvSpPr txBox="1"/>
          <p:nvPr/>
        </p:nvSpPr>
        <p:spPr>
          <a:xfrm>
            <a:off x="504825" y="1470709"/>
            <a:ext cx="111823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KNN is a simple and widely used machine learning algorithm for classification and regression tasks.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called a “</a:t>
            </a:r>
            <a:r>
              <a:rPr lang="en-US" sz="2800" b="1" noProof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lazy learner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because it </a:t>
            </a:r>
            <a:r>
              <a:rPr lang="en-US" sz="2800" b="1" noProof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doesn’t require a training phase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instead, it memorizes the dataset and makes predictions during testing.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DF0C7D-2A19-4AB0-5743-31895B139D7E}"/>
              </a:ext>
            </a:extLst>
          </p:cNvPr>
          <p:cNvSpPr txBox="1"/>
          <p:nvPr/>
        </p:nvSpPr>
        <p:spPr>
          <a:xfrm>
            <a:off x="504825" y="3216563"/>
            <a:ext cx="625950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works by comparing a data point to its nearest neighbors and using their labels to predict the label for the new point.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mimics how humans make decisions based on the people or objects around them.</a:t>
            </a:r>
          </a:p>
        </p:txBody>
      </p:sp>
    </p:spTree>
    <p:extLst>
      <p:ext uri="{BB962C8B-B14F-4D97-AF65-F5344CB8AC3E}">
        <p14:creationId xmlns:p14="http://schemas.microsoft.com/office/powerpoint/2010/main" val="100709299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12254-E407-91E9-4FCA-54DB7E139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077BEE-8CC4-7E90-9614-3CD9EE1A4C8F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Nearest </a:t>
            </a:r>
            <a:r>
              <a:rPr lang="en-US" sz="3600" b="1" u="sng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Neighbour</a:t>
            </a:r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(KNN)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FC1292-0135-DF82-A187-BD7997CB7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FBC3010-8B01-04B8-6D1C-C44B0CC53FF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777C8BD-080C-6C95-1AEA-654004F489E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4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955171-1D14-978C-4168-179EB738F9DE}"/>
              </a:ext>
            </a:extLst>
          </p:cNvPr>
          <p:cNvSpPr txBox="1"/>
          <p:nvPr/>
        </p:nvSpPr>
        <p:spPr>
          <a:xfrm>
            <a:off x="504825" y="1470709"/>
            <a:ext cx="1118235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</a:t>
            </a:r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and natural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Works well on a small dataset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</a:t>
            </a:r>
            <a:r>
              <a:rPr lang="en-US" sz="2800" b="1" noProof="0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slower for large datasets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Sensitive to 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irrelevant features or </a:t>
            </a:r>
            <a:r>
              <a:rPr lang="en-US" sz="2800" noProof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outliers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(scaling/normalization is important).</a:t>
            </a:r>
          </a:p>
          <a:p>
            <a:pPr algn="just"/>
            <a:endParaRPr lang="en-US" sz="12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b="1" noProof="0" dirty="0">
                <a:highlight>
                  <a:srgbClr val="FF00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Examples: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Handwriting recognition.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Recommender systems.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segmentation.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Spam Detection.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Medical Diagnosis</a:t>
            </a:r>
          </a:p>
        </p:txBody>
      </p:sp>
    </p:spTree>
    <p:extLst>
      <p:ext uri="{BB962C8B-B14F-4D97-AF65-F5344CB8AC3E}">
        <p14:creationId xmlns:p14="http://schemas.microsoft.com/office/powerpoint/2010/main" val="3829486426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5D77C-5485-9C97-CBDB-3500D854B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7A226C-3F76-9115-A38B-5F10528E5333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History of KNN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5A9A13-2DC4-941F-32D6-7A002E6C15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546D9A1-33E5-67F9-0E4F-9C94A6129E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D86D146-47DE-11C0-B4CB-F84F1216C45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5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166B36-9DC7-ECCA-0EDD-AAD060237A93}"/>
              </a:ext>
            </a:extLst>
          </p:cNvPr>
          <p:cNvSpPr txBox="1"/>
          <p:nvPr/>
        </p:nvSpPr>
        <p:spPr>
          <a:xfrm>
            <a:off x="390523" y="1126067"/>
            <a:ext cx="1160404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KNN was first created by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Evelyn Fix and Joseph Hodges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1951 as part of a study for the US military.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GB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1967,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Thomas Cover and Peter Hart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improved the method and published a paper on “Nearest 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Neighbor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Pattern Classification”.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Nearly 20 years later,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James Keller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the algorithm by creating a “fuzzy KNN”  that reduces errors.</a:t>
            </a: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29703AD-FC56-ECF8-187A-7C4D769CC2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430391"/>
              </p:ext>
            </p:extLst>
          </p:nvPr>
        </p:nvGraphicFramePr>
        <p:xfrm>
          <a:off x="5831282" y="4401137"/>
          <a:ext cx="5797684" cy="23647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22254">
                  <a:extLst>
                    <a:ext uri="{9D8B030D-6E8A-4147-A177-3AD203B41FA5}">
                      <a16:colId xmlns:a16="http://schemas.microsoft.com/office/drawing/2014/main" val="3796120706"/>
                    </a:ext>
                  </a:extLst>
                </a:gridCol>
                <a:gridCol w="2075430">
                  <a:extLst>
                    <a:ext uri="{9D8B030D-6E8A-4147-A177-3AD203B41FA5}">
                      <a16:colId xmlns:a16="http://schemas.microsoft.com/office/drawing/2014/main" val="1795656134"/>
                    </a:ext>
                  </a:extLst>
                </a:gridCol>
              </a:tblGrid>
              <a:tr h="39563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1173036"/>
                  </a:ext>
                </a:extLst>
              </a:tr>
              <a:tr h="449218"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lnSpc>
                          <a:spcPct val="100000"/>
                        </a:lnSpc>
                      </a:pPr>
                      <a:r>
                        <a:rPr lang="en-US" sz="22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Evelyn Fix</a:t>
                      </a:r>
                    </a:p>
                  </a:txBody>
                  <a:tcPr marL="86264" marR="86264" marB="103517" anchor="ctr"/>
                </a:tc>
                <a:tc>
                  <a:txBody>
                    <a:bodyPr/>
                    <a:lstStyle/>
                    <a:p>
                      <a:pPr algn="ctr" fontAlgn="t">
                        <a:lnSpc>
                          <a:spcPct val="100000"/>
                        </a:lnSpc>
                      </a:pPr>
                      <a:r>
                        <a:rPr lang="en-US" sz="22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1904 ~ 1965</a:t>
                      </a:r>
                    </a:p>
                  </a:txBody>
                  <a:tcPr marL="86264" marB="103517" anchor="ctr"/>
                </a:tc>
                <a:extLst>
                  <a:ext uri="{0D108BD9-81ED-4DB2-BD59-A6C34878D82A}">
                    <a16:rowId xmlns:a16="http://schemas.microsoft.com/office/drawing/2014/main" val="186720912"/>
                  </a:ext>
                </a:extLst>
              </a:tr>
              <a:tr h="449218"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lnSpc>
                          <a:spcPct val="100000"/>
                        </a:lnSpc>
                      </a:pPr>
                      <a:r>
                        <a:rPr lang="en-US" sz="22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Joseph Lawson Hodges Jr.</a:t>
                      </a:r>
                    </a:p>
                  </a:txBody>
                  <a:tcPr marL="86264" marB="10351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1922 ~ 2000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1798754"/>
                  </a:ext>
                </a:extLst>
              </a:tr>
              <a:tr h="39563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GB" sz="2200" b="0" noProof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Thomas Cover </a:t>
                      </a:r>
                      <a:endParaRPr lang="en-US" sz="2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1938 ~ 2012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0586951"/>
                  </a:ext>
                </a:extLst>
              </a:tr>
              <a:tr h="50280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2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Peter E. Hart</a:t>
                      </a:r>
                    </a:p>
                  </a:txBody>
                  <a:tcPr marR="86264" marT="103517" marB="10351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2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1941 ~ Alive</a:t>
                      </a:r>
                      <a:endParaRPr lang="en-US" sz="22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3880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9494592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1BC13F-26F1-9105-274E-183B811B47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B18FA7-45C5-0588-232D-F7AEE34838AF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in KNN algorithm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94A00B-FBA9-F6EE-7C7B-49289FC9A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332670D-C83F-D0B3-C52A-405C0023036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6910B54-9E46-94BC-8E24-FC3470B9098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6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DF1BBA-30BD-B19A-1CBA-A166D3B9BA1E}"/>
              </a:ext>
            </a:extLst>
          </p:cNvPr>
          <p:cNvSpPr txBox="1"/>
          <p:nvPr/>
        </p:nvSpPr>
        <p:spPr>
          <a:xfrm>
            <a:off x="504825" y="1202854"/>
            <a:ext cx="1118235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Choose the value of K (</a:t>
            </a:r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neighbors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the distance 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the new data point and all existing data points.</a:t>
            </a:r>
          </a:p>
          <a:p>
            <a:pPr marL="1428750" lvl="2" indent="-51435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distance metrics:</a:t>
            </a:r>
          </a:p>
          <a:p>
            <a:pPr marL="1885950" lvl="3" indent="-514350" algn="just">
              <a:buFont typeface="Arial" panose="020B0604020202020204" pitchFamily="34" charset="0"/>
              <a:buChar char="•"/>
            </a:pPr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Euclidean Distance</a:t>
            </a:r>
          </a:p>
          <a:p>
            <a:pPr marL="1885950" lvl="3" indent="-51435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Manhattan Distance</a:t>
            </a:r>
          </a:p>
          <a:p>
            <a:pPr marL="1885950" lvl="3" indent="-514350" algn="just">
              <a:buFont typeface="Arial" panose="020B0604020202020204" pitchFamily="34" charset="0"/>
              <a:buChar char="•"/>
            </a:pPr>
            <a:r>
              <a:rPr lang="en-US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Minkowski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Distance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b="1" noProof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</a:t>
            </a:r>
            <a:r>
              <a:rPr lang="en-US" sz="2800" noProof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K nearest neighbors (smallest distances).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noProof="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Vote for the majority label (for classification) or average the values (for regression).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b="1" noProof="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Assign the predicted label </a:t>
            </a:r>
            <a:r>
              <a:rPr lang="en-US" sz="2800" noProof="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value to the new data point</a:t>
            </a:r>
          </a:p>
        </p:txBody>
      </p:sp>
    </p:spTree>
    <p:extLst>
      <p:ext uri="{BB962C8B-B14F-4D97-AF65-F5344CB8AC3E}">
        <p14:creationId xmlns:p14="http://schemas.microsoft.com/office/powerpoint/2010/main" val="2810390711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B0D67-99D6-38C0-5AA3-70536E4AE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9B3A16-4FF6-B006-EBBC-1169D0FB2F97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in KNN algorithm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901220-1C64-E423-E25E-32D724D60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5B8A2A2-EC3B-9100-9A40-37DC33793E6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6A220AE-5E59-1EA1-C772-1FA5CFC959F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7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98C53A-7E34-183E-E590-9A8723861702}"/>
              </a:ext>
            </a:extLst>
          </p:cNvPr>
          <p:cNvSpPr txBox="1"/>
          <p:nvPr/>
        </p:nvSpPr>
        <p:spPr>
          <a:xfrm>
            <a:off x="249384" y="1845821"/>
            <a:ext cx="54864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Assign the </a:t>
            </a:r>
            <a:r>
              <a:rPr lang="en-US" sz="2800" b="1" i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value (</a:t>
            </a:r>
            <a:r>
              <a:rPr lang="en-US" sz="2800" b="1" i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=5)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Distance (Euclidean)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the top </a:t>
            </a:r>
            <a:r>
              <a:rPr lang="en-US" sz="2800" b="1" i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(5) nearest neighbors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Vote for the majority label of these neighbors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Assign the predicted label or value to the new data point</a:t>
            </a:r>
          </a:p>
          <a:p>
            <a:pPr marL="514350" indent="-514350" algn="just">
              <a:buFont typeface="+mj-lt"/>
              <a:buAutoNum type="arabicPeriod"/>
            </a:pP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 descr="A diagram of a number of neighbors&#10;&#10;Description automatically generated">
            <a:extLst>
              <a:ext uri="{FF2B5EF4-FFF2-40B4-BE49-F238E27FC236}">
                <a16:creationId xmlns:a16="http://schemas.microsoft.com/office/drawing/2014/main" id="{F58F9DBD-4AC3-66B0-4B09-34753AAC42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79" t="2935" r="15030" b="16703"/>
          <a:stretch/>
        </p:blipFill>
        <p:spPr>
          <a:xfrm>
            <a:off x="5855856" y="1008174"/>
            <a:ext cx="6155480" cy="527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499483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E075B-EAD0-B8EF-E7B8-3E84B13FE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65E532-FF04-9781-2793-C8D914B0067A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Euclidean Distance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45E681-9436-73C4-9EA6-D194E089F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305F468-35FE-2173-A675-F1CE27FCE3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5743D4-EE78-6D28-BD31-90854828C9B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8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342CDA-95AB-D769-EC12-AD28E91965C0}"/>
              </a:ext>
            </a:extLst>
          </p:cNvPr>
          <p:cNvSpPr txBox="1"/>
          <p:nvPr/>
        </p:nvSpPr>
        <p:spPr>
          <a:xfrm>
            <a:off x="674255" y="1470709"/>
            <a:ext cx="110129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Formula</a:t>
            </a:r>
            <a:endParaRPr lang="en-US" sz="2800" b="1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82FD29-3658-012B-09EC-3C3DCE04D635}"/>
              </a:ext>
            </a:extLst>
          </p:cNvPr>
          <p:cNvSpPr txBox="1"/>
          <p:nvPr/>
        </p:nvSpPr>
        <p:spPr>
          <a:xfrm>
            <a:off x="979054" y="3719040"/>
            <a:ext cx="411018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P(2, 3) = (x1, y1)</a:t>
            </a:r>
          </a:p>
          <a:p>
            <a:pPr algn="just"/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Q(6, 8) = (x2, y2)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125AB1-2A84-1462-E3D8-EC33E656DE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254" t="8843" r="16125" b="5374"/>
          <a:stretch/>
        </p:blipFill>
        <p:spPr>
          <a:xfrm>
            <a:off x="6188365" y="1126067"/>
            <a:ext cx="5616504" cy="50730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A08D97-CFC9-0D72-A7C2-52D604092DA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938" t="47811" r="1483" b="27677"/>
          <a:stretch/>
        </p:blipFill>
        <p:spPr>
          <a:xfrm>
            <a:off x="979054" y="2292428"/>
            <a:ext cx="5024583" cy="116280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BD20A3C-709A-D520-5465-B0CEBFBF235E}"/>
              </a:ext>
            </a:extLst>
          </p:cNvPr>
          <p:cNvSpPr txBox="1"/>
          <p:nvPr/>
        </p:nvSpPr>
        <p:spPr>
          <a:xfrm>
            <a:off x="5402838" y="6525491"/>
            <a:ext cx="2965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= 6.4031242374</a:t>
            </a:r>
            <a:endParaRPr lang="en-US" sz="20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326432"/>
      </p:ext>
    </p:extLst>
  </p:cSld>
  <p:clrMapOvr>
    <a:masterClrMapping/>
  </p:clrMapOvr>
  <p:transition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68BA4-59FF-2394-0E85-B24E373B5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B460DE5-0954-4CBD-6B27-DFAB4AB77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6410" y="1303183"/>
            <a:ext cx="6534150" cy="52101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4502CE9-547B-F6E1-AC27-D9A1B62ABBB3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</a:t>
            </a:r>
            <a:r>
              <a:rPr lang="en-US" sz="28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(Euclidean Distance)</a:t>
            </a:r>
            <a:endParaRPr lang="en-US" sz="3600" b="1" u="sng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8A1A30-C0F7-8991-959E-D8872CA66C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0B35A33-702F-FC5F-438A-EAEB1C9D477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563E1FF-DBC4-1352-A706-B9665A844E9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9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1FDB06-655F-0DE9-B5EA-307DD57A4580}"/>
              </a:ext>
            </a:extLst>
          </p:cNvPr>
          <p:cNvSpPr txBox="1"/>
          <p:nvPr/>
        </p:nvSpPr>
        <p:spPr>
          <a:xfrm>
            <a:off x="190538" y="2099744"/>
            <a:ext cx="566189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define 6 points on the XY plane: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𝑃1=(1,2)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𝑃2=(3,5)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𝑃3=(6,7)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𝑃4=(2,8)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𝑃5=(5,3)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𝑃6=(7,9)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B87CF4-AF6F-DFC6-B0CD-7F62488A45F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938" t="47811" r="1483" b="27677"/>
          <a:stretch/>
        </p:blipFill>
        <p:spPr>
          <a:xfrm>
            <a:off x="6180714" y="239928"/>
            <a:ext cx="4442692" cy="102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4694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3253</TotalTime>
  <Words>1805</Words>
  <Application>Microsoft Office PowerPoint</Application>
  <PresentationFormat>Widescreen</PresentationFormat>
  <Paragraphs>330</Paragraphs>
  <Slides>27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Aptos</vt:lpstr>
      <vt:lpstr>Arial</vt:lpstr>
      <vt:lpstr>Times New Roman</vt:lpstr>
      <vt:lpstr>Tw Cen MT</vt:lpstr>
      <vt:lpstr>Droplet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Mubashir Iqbal</cp:lastModifiedBy>
  <cp:revision>920</cp:revision>
  <dcterms:created xsi:type="dcterms:W3CDTF">2022-09-29T14:23:11Z</dcterms:created>
  <dcterms:modified xsi:type="dcterms:W3CDTF">2024-12-01T17:26:20Z</dcterms:modified>
</cp:coreProperties>
</file>